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503" r:id="rId2"/>
    <p:sldId id="429" r:id="rId3"/>
    <p:sldId id="430" r:id="rId4"/>
    <p:sldId id="515" r:id="rId5"/>
  </p:sldIdLst>
  <p:sldSz cx="9144000" cy="6858000" type="screen4x3"/>
  <p:notesSz cx="6865938" cy="99949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48" userDrawn="1">
          <p15:clr>
            <a:srgbClr val="A4A3A4"/>
          </p15:clr>
        </p15:guide>
        <p15:guide id="2" pos="219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00"/>
    <a:srgbClr val="006600"/>
    <a:srgbClr val="009900"/>
    <a:srgbClr val="0000FF"/>
    <a:srgbClr val="00FF00"/>
    <a:srgbClr val="00CC00"/>
    <a:srgbClr val="66FF33"/>
    <a:srgbClr val="FFFF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0" autoAdjust="0"/>
    <p:restoredTop sz="94280" autoAdjust="0"/>
  </p:normalViewPr>
  <p:slideViewPr>
    <p:cSldViewPr snapToGrid="0">
      <p:cViewPr varScale="1">
        <p:scale>
          <a:sx n="79" d="100"/>
          <a:sy n="79" d="100"/>
        </p:scale>
        <p:origin x="1354" y="48"/>
      </p:cViewPr>
      <p:guideLst/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84"/>
    </p:cViewPr>
  </p:sorterViewPr>
  <p:notesViewPr>
    <p:cSldViewPr snapToGrid="0" showGuides="1">
      <p:cViewPr varScale="1">
        <p:scale>
          <a:sx n="50" d="100"/>
          <a:sy n="50" d="100"/>
        </p:scale>
        <p:origin x="2904" y="54"/>
      </p:cViewPr>
      <p:guideLst>
        <p:guide orient="horz" pos="3148"/>
        <p:guide pos="219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4"/>
            <a:ext cx="2974916" cy="501674"/>
          </a:xfrm>
          <a:prstGeom prst="rect">
            <a:avLst/>
          </a:prstGeom>
        </p:spPr>
        <p:txBody>
          <a:bodyPr vert="horz" lIns="92793" tIns="46397" rIns="92793" bIns="4639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9410" y="4"/>
            <a:ext cx="2974916" cy="501674"/>
          </a:xfrm>
          <a:prstGeom prst="rect">
            <a:avLst/>
          </a:prstGeom>
        </p:spPr>
        <p:txBody>
          <a:bodyPr vert="horz" lIns="92793" tIns="46397" rIns="92793" bIns="46397" rtlCol="0"/>
          <a:lstStyle>
            <a:lvl1pPr algn="r">
              <a:defRPr sz="1200"/>
            </a:lvl1pPr>
          </a:lstStyle>
          <a:p>
            <a:fld id="{77F72F92-07AF-49FE-9CD2-8825E3EC74D0}" type="datetimeFigureOut">
              <a:rPr kumimoji="1" lang="ja-JP" altLang="en-US" smtClean="0"/>
              <a:t>2026/4/16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1249363"/>
            <a:ext cx="4497388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93" tIns="46397" rIns="92793" bIns="4639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6274" y="4809327"/>
            <a:ext cx="5493398" cy="3936216"/>
          </a:xfrm>
          <a:prstGeom prst="rect">
            <a:avLst/>
          </a:prstGeom>
        </p:spPr>
        <p:txBody>
          <a:bodyPr vert="horz" lIns="92793" tIns="46397" rIns="92793" bIns="4639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7" y="9493227"/>
            <a:ext cx="2974916" cy="501674"/>
          </a:xfrm>
          <a:prstGeom prst="rect">
            <a:avLst/>
          </a:prstGeom>
        </p:spPr>
        <p:txBody>
          <a:bodyPr vert="horz" lIns="92793" tIns="46397" rIns="92793" bIns="4639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9410" y="9493227"/>
            <a:ext cx="2974916" cy="501674"/>
          </a:xfrm>
          <a:prstGeom prst="rect">
            <a:avLst/>
          </a:prstGeom>
        </p:spPr>
        <p:txBody>
          <a:bodyPr vert="horz" lIns="92793" tIns="46397" rIns="92793" bIns="46397" rtlCol="0" anchor="b"/>
          <a:lstStyle>
            <a:lvl1pPr algn="r">
              <a:defRPr sz="1200"/>
            </a:lvl1pPr>
          </a:lstStyle>
          <a:p>
            <a:fld id="{7D12F5AB-2EFE-4612-8312-3C23D0AC7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352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84275" y="688975"/>
            <a:ext cx="4497388" cy="33734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16509" y="4809323"/>
            <a:ext cx="6660428" cy="4434553"/>
          </a:xfrm>
        </p:spPr>
        <p:txBody>
          <a:bodyPr/>
          <a:lstStyle/>
          <a:p>
            <a:endParaRPr lang="en-US" altLang="ja-JP" sz="1400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2F5AB-2EFE-4612-8312-3C23D0AC7AC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77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84275" y="688975"/>
            <a:ext cx="4497388" cy="33734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16509" y="4809323"/>
            <a:ext cx="6660428" cy="4434553"/>
          </a:xfrm>
        </p:spPr>
        <p:txBody>
          <a:bodyPr/>
          <a:lstStyle/>
          <a:p>
            <a:endParaRPr lang="en-US" altLang="ja-JP" sz="1400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2F5AB-2EFE-4612-8312-3C23D0AC7AC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8126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2F5AB-2EFE-4612-8312-3C23D0AC7AC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259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84275" y="688975"/>
            <a:ext cx="4497388" cy="33734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16509" y="4809323"/>
            <a:ext cx="6660428" cy="4434553"/>
          </a:xfrm>
        </p:spPr>
        <p:txBody>
          <a:bodyPr/>
          <a:lstStyle/>
          <a:p>
            <a:endParaRPr lang="en-US" altLang="ja-JP" sz="1400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2F5AB-2EFE-4612-8312-3C23D0AC7AC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87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ADB-1C6C-4B8C-A4BE-3273FE64A44B}" type="datetime1">
              <a:rPr kumimoji="1" lang="ja-JP" altLang="en-US" smtClean="0"/>
              <a:t>2026/4/16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0"/>
            <a:ext cx="2057400" cy="365125"/>
          </a:xfrm>
        </p:spPr>
        <p:txBody>
          <a:bodyPr/>
          <a:lstStyle/>
          <a:p>
            <a:fld id="{088B35AA-4ED8-4B6B-8D21-22AEF26BA6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602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895E-0C47-4508-B216-EAEEAE382C54}" type="datetime1">
              <a:rPr kumimoji="1" lang="ja-JP" altLang="en-US" smtClean="0"/>
              <a:t>2026/4/16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35AA-4ED8-4B6B-8D21-22AEF26BA6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50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3AEE-4B58-489C-BB56-0B99D1BA203E}" type="datetime1">
              <a:rPr kumimoji="1" lang="ja-JP" altLang="en-US" smtClean="0"/>
              <a:t>2026/4/16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35AA-4ED8-4B6B-8D21-22AEF26BA6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55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636B-CDCF-4DBA-8698-C648A511CAA5}" type="datetime1">
              <a:rPr kumimoji="1" lang="ja-JP" altLang="en-US" smtClean="0"/>
              <a:t>2026/4/16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350" y="3175"/>
            <a:ext cx="2057400" cy="365125"/>
          </a:xfrm>
        </p:spPr>
        <p:txBody>
          <a:bodyPr/>
          <a:lstStyle/>
          <a:p>
            <a:fld id="{088B35AA-4ED8-4B6B-8D21-22AEF26BA6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30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11AB-65BB-4DE3-96FE-453F9195CE96}" type="datetime1">
              <a:rPr kumimoji="1" lang="ja-JP" altLang="en-US" smtClean="0"/>
              <a:t>2026/4/16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35AA-4ED8-4B6B-8D21-22AEF26BA6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156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63C0-7AE5-49E5-ACFE-C3BA6C2D139C}" type="datetime1">
              <a:rPr kumimoji="1" lang="ja-JP" altLang="en-US" smtClean="0"/>
              <a:t>2026/4/16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35AA-4ED8-4B6B-8D21-22AEF26BA6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88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4851B-3701-45D7-A90B-FF8958C62962}" type="datetime1">
              <a:rPr kumimoji="1" lang="ja-JP" altLang="en-US" smtClean="0"/>
              <a:t>2026/4/16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35AA-4ED8-4B6B-8D21-22AEF26BA6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104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DA6D-358C-4064-A20B-45EF745085FC}" type="datetime1">
              <a:rPr kumimoji="1" lang="ja-JP" altLang="en-US" smtClean="0"/>
              <a:t>2026/4/16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35AA-4ED8-4B6B-8D21-22AEF26BA6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42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F753-91C7-4596-AFB3-5FF7CD5075ED}" type="datetime1">
              <a:rPr kumimoji="1" lang="ja-JP" altLang="en-US" smtClean="0"/>
              <a:t>2026/4/16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35AA-4ED8-4B6B-8D21-22AEF26BA6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531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389F-DB66-409B-87A9-71BB9331BDFC}" type="datetime1">
              <a:rPr kumimoji="1" lang="ja-JP" altLang="en-US" smtClean="0"/>
              <a:t>2026/4/16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35AA-4ED8-4B6B-8D21-22AEF26BA6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43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5F14-AF79-4E69-B5A4-4AB35E068657}" type="datetime1">
              <a:rPr kumimoji="1" lang="ja-JP" altLang="en-US" smtClean="0"/>
              <a:t>2026/4/16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35AA-4ED8-4B6B-8D21-22AEF26BA6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654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A9AE3-02D1-401E-9B49-8A935EF30ED2}" type="datetime1">
              <a:rPr kumimoji="1" lang="ja-JP" altLang="en-US" smtClean="0"/>
              <a:t>2026/4/16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B35AA-4ED8-4B6B-8D21-22AEF26BA6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32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1446663" y="74553"/>
            <a:ext cx="6250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sz="2400" kern="1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軽易なＯＢ会費納入方法の紹介</a:t>
            </a:r>
            <a:endParaRPr lang="ja-JP" altLang="en-US" sz="2400" dirty="0"/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4304CEBA-81AA-4E4F-9EBC-85B18CE0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1350" y="3175"/>
            <a:ext cx="2057400" cy="365125"/>
          </a:xfrm>
        </p:spPr>
        <p:txBody>
          <a:bodyPr/>
          <a:lstStyle/>
          <a:p>
            <a:fld id="{088B35AA-4ED8-4B6B-8D21-22AEF26BA6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89F29D55-D9AE-4BFB-A5AA-445B52919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326487"/>
              </p:ext>
            </p:extLst>
          </p:nvPr>
        </p:nvGraphicFramePr>
        <p:xfrm>
          <a:off x="279400" y="729450"/>
          <a:ext cx="8610600" cy="8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3783">
                  <a:extLst>
                    <a:ext uri="{9D8B030D-6E8A-4147-A177-3AD203B41FA5}">
                      <a16:colId xmlns:a16="http://schemas.microsoft.com/office/drawing/2014/main" val="862327199"/>
                    </a:ext>
                  </a:extLst>
                </a:gridCol>
                <a:gridCol w="7776817">
                  <a:extLst>
                    <a:ext uri="{9D8B030D-6E8A-4147-A177-3AD203B41FA5}">
                      <a16:colId xmlns:a16="http://schemas.microsoft.com/office/drawing/2014/main" val="3231093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趣 旨</a:t>
                      </a:r>
                    </a:p>
                  </a:txBody>
                  <a:tcPr marL="36000" marR="36000" marT="36000" marB="3600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　「ＡＴＭにいかないと送金できない」、「時間帯により手数料がかかってしまう」等により負担となっているＯＢ会費の納入について、軽易に送金できる方法を紹介し、ＯＢ会費納入率の向上を図る。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573859084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58D0D6E3-EFA3-40FD-AD21-E12FDEE1B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258648"/>
              </p:ext>
            </p:extLst>
          </p:nvPr>
        </p:nvGraphicFramePr>
        <p:xfrm>
          <a:off x="279400" y="1689190"/>
          <a:ext cx="8610600" cy="8775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1700">
                  <a:extLst>
                    <a:ext uri="{9D8B030D-6E8A-4147-A177-3AD203B41FA5}">
                      <a16:colId xmlns:a16="http://schemas.microsoft.com/office/drawing/2014/main" val="862327199"/>
                    </a:ext>
                  </a:extLst>
                </a:gridCol>
                <a:gridCol w="5168900">
                  <a:extLst>
                    <a:ext uri="{9D8B030D-6E8A-4147-A177-3AD203B41FA5}">
                      <a16:colId xmlns:a16="http://schemas.microsoft.com/office/drawing/2014/main" val="323109318"/>
                    </a:ext>
                  </a:extLst>
                </a:gridCol>
              </a:tblGrid>
              <a:tr h="438754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ｲﾝﾀｰﾈｯﾄﾊﾞﾝｷﾝｸﾞによる納入方法</a:t>
                      </a:r>
                      <a:endParaRPr kumimoji="1" lang="en-US" altLang="ja-JP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　ＡＴＭまでいかなくても、スマホ１つで送金可能！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3859084"/>
                  </a:ext>
                </a:extLst>
              </a:tr>
              <a:tr h="438754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自動払込（ゆうちょ銀行）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　利用申込を行うだけで、その後の手続不要！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8542212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BAF2A01B-16A4-4BC4-978F-4A3EBF11B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014505"/>
              </p:ext>
            </p:extLst>
          </p:nvPr>
        </p:nvGraphicFramePr>
        <p:xfrm>
          <a:off x="279400" y="2628965"/>
          <a:ext cx="8610600" cy="35085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862327199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338630874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4187355933"/>
                    </a:ext>
                  </a:extLst>
                </a:gridCol>
              </a:tblGrid>
              <a:tr h="356835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インターネットバンキング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859084"/>
                  </a:ext>
                </a:extLst>
              </a:tr>
              <a:tr h="3142751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542212"/>
                  </a:ext>
                </a:extLst>
              </a:tr>
            </a:tbl>
          </a:graphicData>
        </a:graphic>
      </p:graphicFrame>
      <p:pic>
        <p:nvPicPr>
          <p:cNvPr id="20" name="図 19">
            <a:extLst>
              <a:ext uri="{FF2B5EF4-FFF2-40B4-BE49-F238E27FC236}">
                <a16:creationId xmlns:a16="http://schemas.microsoft.com/office/drawing/2014/main" id="{C92E1D69-28DF-472D-8F83-38E6D5869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675" y="3517835"/>
            <a:ext cx="1834735" cy="21736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D95186DE-56B9-432C-A6C9-C4A4F24D98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8516" y="3108290"/>
            <a:ext cx="1900160" cy="21736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6C4A560C-42A4-440D-8309-813B976C8D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5190" y="5071347"/>
            <a:ext cx="1753737" cy="10128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ECE2814-1FB3-42A5-87B6-717AF9545B0A}"/>
              </a:ext>
            </a:extLst>
          </p:cNvPr>
          <p:cNvSpPr/>
          <p:nvPr/>
        </p:nvSpPr>
        <p:spPr>
          <a:xfrm>
            <a:off x="2804226" y="5758851"/>
            <a:ext cx="1340987" cy="2603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46786E9-1B45-4BA9-974B-5DEA25ED1A03}"/>
              </a:ext>
            </a:extLst>
          </p:cNvPr>
          <p:cNvSpPr txBox="1"/>
          <p:nvPr/>
        </p:nvSpPr>
        <p:spPr>
          <a:xfrm>
            <a:off x="621830" y="5739999"/>
            <a:ext cx="2087878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rIns="0" rtlCol="0">
            <a:spAutoFit/>
          </a:bodyPr>
          <a:lstStyle/>
          <a:p>
            <a:pPr algn="r"/>
            <a:r>
              <a:rPr kumimoji="1" lang="ja-JP" altLang="en-US" sz="1400" b="1" dirty="0">
                <a:solidFill>
                  <a:srgbClr val="FF0000"/>
                </a:solidFill>
              </a:rPr>
              <a:t>こちらからダウンロード→</a:t>
            </a: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DB8D79A3-E5FD-4C32-8E65-2A9FEF12C990}"/>
              </a:ext>
            </a:extLst>
          </p:cNvPr>
          <p:cNvCxnSpPr>
            <a:cxnSpLocks/>
          </p:cNvCxnSpPr>
          <p:nvPr/>
        </p:nvCxnSpPr>
        <p:spPr>
          <a:xfrm>
            <a:off x="816876" y="5523199"/>
            <a:ext cx="8634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3C09441-C2F5-4DE7-B064-A9A023A98C5C}"/>
              </a:ext>
            </a:extLst>
          </p:cNvPr>
          <p:cNvSpPr/>
          <p:nvPr/>
        </p:nvSpPr>
        <p:spPr>
          <a:xfrm>
            <a:off x="2937217" y="3259907"/>
            <a:ext cx="1202984" cy="16934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8" name="表 27">
            <a:extLst>
              <a:ext uri="{FF2B5EF4-FFF2-40B4-BE49-F238E27FC236}">
                <a16:creationId xmlns:a16="http://schemas.microsoft.com/office/drawing/2014/main" id="{031AF55F-DAF9-4B78-B938-261B0791A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765800"/>
              </p:ext>
            </p:extLst>
          </p:nvPr>
        </p:nvGraphicFramePr>
        <p:xfrm>
          <a:off x="334062" y="3049147"/>
          <a:ext cx="200934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9348">
                  <a:extLst>
                    <a:ext uri="{9D8B030D-6E8A-4147-A177-3AD203B41FA5}">
                      <a16:colId xmlns:a16="http://schemas.microsoft.com/office/drawing/2014/main" val="862327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ゆう</a:t>
                      </a:r>
                      <a:r>
                        <a:rPr kumimoji="1" lang="ja-JP" altLang="en-US" dirty="0" err="1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ちょ</a:t>
                      </a:r>
                      <a:r>
                        <a:rPr kumimoji="1" lang="ja-JP" altLang="en-US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銀行ｱﾌﾟﾘ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59084"/>
                  </a:ext>
                </a:extLst>
              </a:tr>
            </a:tbl>
          </a:graphicData>
        </a:graphic>
      </p:graphicFrame>
      <p:graphicFrame>
        <p:nvGraphicFramePr>
          <p:cNvPr id="30" name="表 29">
            <a:extLst>
              <a:ext uri="{FF2B5EF4-FFF2-40B4-BE49-F238E27FC236}">
                <a16:creationId xmlns:a16="http://schemas.microsoft.com/office/drawing/2014/main" id="{F88EDFDF-7D1B-4470-BE55-6EEDCB7AE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813719"/>
              </p:ext>
            </p:extLst>
          </p:nvPr>
        </p:nvGraphicFramePr>
        <p:xfrm>
          <a:off x="4650714" y="3049147"/>
          <a:ext cx="200916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9166">
                  <a:extLst>
                    <a:ext uri="{9D8B030D-6E8A-4147-A177-3AD203B41FA5}">
                      <a16:colId xmlns:a16="http://schemas.microsoft.com/office/drawing/2014/main" val="862327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みずほﾀﾞｲﾚｸﾄｱﾌﾟﾘ</a:t>
                      </a:r>
                    </a:p>
                  </a:txBody>
                  <a:tcPr marL="36000" marR="36000" marT="36000" marB="36000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59084"/>
                  </a:ext>
                </a:extLst>
              </a:tr>
            </a:tbl>
          </a:graphicData>
        </a:graphic>
      </p:graphicFrame>
      <p:graphicFrame>
        <p:nvGraphicFramePr>
          <p:cNvPr id="31" name="表 30">
            <a:extLst>
              <a:ext uri="{FF2B5EF4-FFF2-40B4-BE49-F238E27FC236}">
                <a16:creationId xmlns:a16="http://schemas.microsoft.com/office/drawing/2014/main" id="{60B9AD38-56EB-43FA-99BB-5679CE49C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767424"/>
              </p:ext>
            </p:extLst>
          </p:nvPr>
        </p:nvGraphicFramePr>
        <p:xfrm>
          <a:off x="6787460" y="3049147"/>
          <a:ext cx="20224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2477">
                  <a:extLst>
                    <a:ext uri="{9D8B030D-6E8A-4147-A177-3AD203B41FA5}">
                      <a16:colId xmlns:a16="http://schemas.microsoft.com/office/drawing/2014/main" val="862327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三井住友銀行ｱﾌﾟﾘ</a:t>
                      </a:r>
                    </a:p>
                  </a:txBody>
                  <a:tcPr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59084"/>
                  </a:ext>
                </a:extLst>
              </a:tr>
            </a:tbl>
          </a:graphicData>
        </a:graphic>
      </p:graphicFrame>
      <p:pic>
        <p:nvPicPr>
          <p:cNvPr id="32" name="図 31">
            <a:extLst>
              <a:ext uri="{FF2B5EF4-FFF2-40B4-BE49-F238E27FC236}">
                <a16:creationId xmlns:a16="http://schemas.microsoft.com/office/drawing/2014/main" id="{1E4C6A86-55E1-4AAF-A6D0-5CD9D4EC47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5326" y="3478097"/>
            <a:ext cx="1231507" cy="1806062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AF2D3A5C-21E3-42F0-8923-744D073A586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3930" y="3499922"/>
            <a:ext cx="1478362" cy="1863163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664B2D09-C65C-4A9D-BAF0-38CDE1BD9A4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8398" y="4961596"/>
            <a:ext cx="1257477" cy="1111489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38FE47ED-FDEB-45C4-BF86-3D88EB4283FE}"/>
              </a:ext>
            </a:extLst>
          </p:cNvPr>
          <p:cNvSpPr/>
          <p:nvPr/>
        </p:nvSpPr>
        <p:spPr>
          <a:xfrm>
            <a:off x="6824947" y="5040434"/>
            <a:ext cx="570672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0138C717-B581-4CCC-84CE-0CBD70990630}"/>
              </a:ext>
            </a:extLst>
          </p:cNvPr>
          <p:cNvCxnSpPr>
            <a:cxnSpLocks/>
          </p:cNvCxnSpPr>
          <p:nvPr/>
        </p:nvCxnSpPr>
        <p:spPr>
          <a:xfrm>
            <a:off x="8090482" y="5344035"/>
            <a:ext cx="7099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12EA99E-56AE-457C-87F0-98A24D343056}"/>
              </a:ext>
            </a:extLst>
          </p:cNvPr>
          <p:cNvSpPr txBox="1"/>
          <p:nvPr/>
        </p:nvSpPr>
        <p:spPr>
          <a:xfrm>
            <a:off x="4168265" y="5743828"/>
            <a:ext cx="116544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rIns="0" rtlCol="0">
            <a:spAutoFit/>
          </a:bodyPr>
          <a:lstStyle/>
          <a:p>
            <a:r>
              <a:rPr kumimoji="1" lang="ja-JP" altLang="en-US" sz="1400" b="1" dirty="0">
                <a:solidFill>
                  <a:srgbClr val="FF0000"/>
                </a:solidFill>
              </a:rPr>
              <a:t>←ダウンロード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747BD9BC-9014-4B80-9F8B-7763B0CBE88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7220" y="4267732"/>
            <a:ext cx="1350868" cy="1806062"/>
          </a:xfrm>
          <a:prstGeom prst="rect">
            <a:avLst/>
          </a:prstGeom>
        </p:spPr>
      </p:pic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573421E9-1352-4CE9-B917-2CED1C507593}"/>
              </a:ext>
            </a:extLst>
          </p:cNvPr>
          <p:cNvSpPr/>
          <p:nvPr/>
        </p:nvSpPr>
        <p:spPr>
          <a:xfrm>
            <a:off x="5333710" y="4373264"/>
            <a:ext cx="69371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7483563-3E59-41B4-96FA-7D4080428CDA}"/>
              </a:ext>
            </a:extLst>
          </p:cNvPr>
          <p:cNvSpPr txBox="1"/>
          <p:nvPr/>
        </p:nvSpPr>
        <p:spPr>
          <a:xfrm>
            <a:off x="3135997" y="6153926"/>
            <a:ext cx="6060733" cy="307777"/>
          </a:xfrm>
          <a:prstGeom prst="rect">
            <a:avLst/>
          </a:prstGeom>
          <a:noFill/>
          <a:ln>
            <a:noFill/>
          </a:ln>
        </p:spPr>
        <p:txBody>
          <a:bodyPr wrap="square" lIns="36000" rIns="0" rtlCol="0">
            <a:spAutoFit/>
          </a:bodyPr>
          <a:lstStyle/>
          <a:p>
            <a:r>
              <a:rPr kumimoji="1" lang="en-US" altLang="ja-JP" sz="1400" b="1" dirty="0">
                <a:solidFill>
                  <a:srgbClr val="002060"/>
                </a:solidFill>
              </a:rPr>
              <a:t>※</a:t>
            </a:r>
            <a:r>
              <a:rPr kumimoji="1" lang="ja-JP" altLang="en-US" sz="1400" b="1" dirty="0">
                <a:solidFill>
                  <a:srgbClr val="002060"/>
                </a:solidFill>
              </a:rPr>
              <a:t>　振込の際、努めて</a:t>
            </a:r>
            <a:r>
              <a:rPr lang="ja-JP" altLang="en-US" sz="1400" b="1" dirty="0">
                <a:solidFill>
                  <a:srgbClr val="002060"/>
                </a:solidFill>
              </a:rPr>
              <a:t>期別</a:t>
            </a:r>
            <a:r>
              <a:rPr lang="ja-JP" altLang="en-US" sz="1400" b="1" dirty="0">
                <a:solidFill>
                  <a:srgbClr val="002060"/>
                </a:solidFill>
                <a:latin typeface="+mj-ea"/>
                <a:ea typeface="+mj-ea"/>
              </a:rPr>
              <a:t>氏名</a:t>
            </a:r>
            <a:r>
              <a:rPr lang="en-US" altLang="ja-JP" sz="1400" b="1" dirty="0">
                <a:solidFill>
                  <a:srgbClr val="002060"/>
                </a:solidFill>
                <a:latin typeface="+mj-ea"/>
                <a:ea typeface="+mj-ea"/>
              </a:rPr>
              <a:t>(</a:t>
            </a:r>
            <a:r>
              <a:rPr lang="ja-JP" altLang="en-US" sz="1400" b="1" dirty="0">
                <a:solidFill>
                  <a:srgbClr val="002060"/>
                </a:solidFill>
                <a:latin typeface="+mj-ea"/>
                <a:ea typeface="+mj-ea"/>
              </a:rPr>
              <a:t>例：</a:t>
            </a:r>
            <a:r>
              <a:rPr lang="en-US" altLang="ja-JP" sz="1400" b="1" dirty="0">
                <a:solidFill>
                  <a:srgbClr val="002060"/>
                </a:solidFill>
                <a:latin typeface="+mj-ea"/>
                <a:ea typeface="+mj-ea"/>
              </a:rPr>
              <a:t>28</a:t>
            </a:r>
            <a:r>
              <a:rPr lang="ja-JP" altLang="en-US" sz="1400" b="1" dirty="0">
                <a:solidFill>
                  <a:srgbClr val="002060"/>
                </a:solidFill>
                <a:latin typeface="+mj-ea"/>
                <a:ea typeface="+mj-ea"/>
              </a:rPr>
              <a:t>ｷ ﾎﾞｳﾀﾞｲ ﾀﾛｳ</a:t>
            </a:r>
            <a:r>
              <a:rPr lang="en-US" altLang="ja-JP" sz="1400" b="1" dirty="0">
                <a:solidFill>
                  <a:srgbClr val="002060"/>
                </a:solidFill>
                <a:latin typeface="+mj-ea"/>
                <a:ea typeface="+mj-ea"/>
              </a:rPr>
              <a:t>)</a:t>
            </a:r>
            <a:r>
              <a:rPr lang="ja-JP" altLang="en-US" sz="1400" b="1" dirty="0">
                <a:solidFill>
                  <a:srgbClr val="002060"/>
                </a:solidFill>
                <a:latin typeface="+mj-ea"/>
                <a:ea typeface="+mj-ea"/>
              </a:rPr>
              <a:t>の入力</a:t>
            </a:r>
            <a:r>
              <a:rPr lang="ja-JP" altLang="en-US" sz="1400" b="1" dirty="0">
                <a:solidFill>
                  <a:srgbClr val="002060"/>
                </a:solidFill>
              </a:rPr>
              <a:t>をお願いします。</a:t>
            </a:r>
            <a:endParaRPr kumimoji="1" lang="ja-JP" altLang="en-US" sz="1400" b="1" dirty="0">
              <a:solidFill>
                <a:srgbClr val="00206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C9B7140-6D18-4B80-816A-828CF3259A96}"/>
              </a:ext>
            </a:extLst>
          </p:cNvPr>
          <p:cNvSpPr txBox="1"/>
          <p:nvPr/>
        </p:nvSpPr>
        <p:spPr>
          <a:xfrm>
            <a:off x="9196730" y="6502523"/>
            <a:ext cx="7665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Ｎ／Ｃ</a:t>
            </a:r>
          </a:p>
        </p:txBody>
      </p:sp>
    </p:spTree>
    <p:extLst>
      <p:ext uri="{BB962C8B-B14F-4D97-AF65-F5344CB8AC3E}">
        <p14:creationId xmlns:p14="http://schemas.microsoft.com/office/powerpoint/2010/main" val="922073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EE109AB0-B19A-411B-A7C4-25DB53212218}"/>
              </a:ext>
            </a:extLst>
          </p:cNvPr>
          <p:cNvGraphicFramePr>
            <a:graphicFrameLocks noGrp="1"/>
          </p:cNvGraphicFramePr>
          <p:nvPr/>
        </p:nvGraphicFramePr>
        <p:xfrm>
          <a:off x="200005" y="772160"/>
          <a:ext cx="8769390" cy="54529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9390">
                  <a:extLst>
                    <a:ext uri="{9D8B030D-6E8A-4147-A177-3AD203B41FA5}">
                      <a16:colId xmlns:a16="http://schemas.microsoft.com/office/drawing/2014/main" val="862327199"/>
                    </a:ext>
                  </a:extLst>
                </a:gridCol>
              </a:tblGrid>
              <a:tr h="3581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自動払込（ゆうちょ銀行）による納入方法（申込要領）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59084"/>
                  </a:ext>
                </a:extLst>
              </a:tr>
              <a:tr h="5087237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１　手続き可能場所</a:t>
                      </a:r>
                      <a:endParaRPr kumimoji="1" lang="en-US" altLang="ja-JP" sz="1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solidFill>
                            <a:srgbClr val="FF00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　　ゆうちょ（郵便局）の窓口（</a:t>
                      </a:r>
                      <a:r>
                        <a:rPr kumimoji="1" lang="en-US" altLang="ja-JP" sz="1800" dirty="0">
                          <a:solidFill>
                            <a:srgbClr val="FF00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※</a:t>
                      </a:r>
                      <a:r>
                        <a:rPr kumimoji="1" lang="ja-JP" altLang="en-US" sz="1800" dirty="0">
                          <a:solidFill>
                            <a:srgbClr val="FF00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ネット申し込みは未対応）</a:t>
                      </a:r>
                      <a:endParaRPr kumimoji="1" lang="en-US" altLang="ja-JP" sz="1800" dirty="0">
                        <a:solidFill>
                          <a:srgbClr val="FF00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２　手続きに必要なもの</a:t>
                      </a:r>
                      <a:endParaRPr kumimoji="1" lang="en-US" altLang="ja-JP" sz="1800" dirty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solidFill>
                            <a:srgbClr val="FF00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　○ゆう</a:t>
                      </a:r>
                      <a:r>
                        <a:rPr kumimoji="1" lang="ja-JP" altLang="en-US" sz="1800" dirty="0" err="1">
                          <a:solidFill>
                            <a:srgbClr val="FF00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ちょの</a:t>
                      </a:r>
                      <a:r>
                        <a:rPr kumimoji="1" lang="ja-JP" altLang="en-US" sz="1800" dirty="0">
                          <a:solidFill>
                            <a:srgbClr val="FF00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口座（他行からは現状未対応）</a:t>
                      </a:r>
                      <a:endParaRPr kumimoji="1" lang="en-US" altLang="ja-JP" sz="1800" dirty="0">
                        <a:solidFill>
                          <a:srgbClr val="FF00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　</a:t>
                      </a:r>
                      <a:r>
                        <a:rPr kumimoji="1" lang="ja-JP" altLang="en-US" sz="1800" dirty="0">
                          <a:solidFill>
                            <a:srgbClr val="FF00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○ゆう</a:t>
                      </a:r>
                      <a:r>
                        <a:rPr kumimoji="1" lang="ja-JP" altLang="en-US" sz="1800" dirty="0" err="1">
                          <a:solidFill>
                            <a:srgbClr val="FF00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ちょの</a:t>
                      </a:r>
                      <a:r>
                        <a:rPr kumimoji="1" lang="ja-JP" altLang="en-US" sz="1800" dirty="0">
                          <a:solidFill>
                            <a:srgbClr val="FF00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届印</a:t>
                      </a:r>
                      <a:r>
                        <a:rPr kumimoji="1" lang="ja-JP" altLang="en-US" sz="18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　○口座番号のわかるもの（通帳又はカード等）</a:t>
                      </a:r>
                      <a:endParaRPr kumimoji="1" lang="en-US" altLang="ja-JP" sz="1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３　手続き要領</a:t>
                      </a:r>
                      <a:endParaRPr kumimoji="1" lang="en-US" altLang="ja-JP" sz="1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（１）窓口にて、「自動払込みの手続き」であることを明示し、用紙を受領</a:t>
                      </a:r>
                      <a:endParaRPr kumimoji="1" lang="en-US" altLang="ja-JP" sz="1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　　</a:t>
                      </a:r>
                      <a:r>
                        <a:rPr kumimoji="1" lang="en-US" altLang="ja-JP" sz="18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※</a:t>
                      </a:r>
                      <a:r>
                        <a:rPr kumimoji="1" lang="ja-JP" altLang="en-US" sz="18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ガスや電気料金の自動払込みと同じ手順</a:t>
                      </a:r>
                      <a:endParaRPr kumimoji="1" lang="en-US" altLang="ja-JP" sz="1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（２）自動払込利用申込書（別添参照）に必要事項を記入</a:t>
                      </a:r>
                      <a:endParaRPr kumimoji="1" lang="en-US" altLang="ja-JP" sz="1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　○お申込み人</a:t>
                      </a:r>
                      <a:endParaRPr kumimoji="1" lang="en-US" altLang="ja-JP" sz="1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　　　自身の情報を記入（届印を忘れないこと）</a:t>
                      </a:r>
                      <a:endParaRPr kumimoji="1" lang="en-US" altLang="ja-JP" sz="1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　○払込先</a:t>
                      </a:r>
                      <a:endParaRPr kumimoji="1" lang="en-US" altLang="ja-JP" sz="1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　　・加入者名：</a:t>
                      </a:r>
                      <a:r>
                        <a:rPr kumimoji="1" lang="ja-JP" altLang="en-US" sz="1800" dirty="0">
                          <a:solidFill>
                            <a:srgbClr val="FF00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防衛大学校ラグビー部ＯＢ会</a:t>
                      </a:r>
                      <a:endParaRPr kumimoji="1" lang="en-US" altLang="ja-JP" sz="1800" dirty="0">
                        <a:solidFill>
                          <a:srgbClr val="FF00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　　・口座番号：</a:t>
                      </a:r>
                      <a:r>
                        <a:rPr kumimoji="1" lang="ja-JP" altLang="en-US" sz="1800" dirty="0">
                          <a:solidFill>
                            <a:srgbClr val="FF00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１０２８０－７１２２７８７１</a:t>
                      </a:r>
                      <a:endParaRPr kumimoji="1" lang="en-US" altLang="ja-JP" sz="1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　　・払込日：</a:t>
                      </a:r>
                      <a:r>
                        <a:rPr kumimoji="1" lang="ja-JP" altLang="en-US" sz="1800" dirty="0">
                          <a:solidFill>
                            <a:srgbClr val="FF00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毎年</a:t>
                      </a:r>
                      <a:r>
                        <a:rPr kumimoji="1" lang="ja-JP" altLang="en-US" sz="18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（月を二重線で削除）</a:t>
                      </a:r>
                      <a:r>
                        <a:rPr kumimoji="1" lang="ja-JP" altLang="en-US" sz="1800" dirty="0">
                          <a:solidFill>
                            <a:srgbClr val="FF00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６月２０日</a:t>
                      </a:r>
                      <a:r>
                        <a:rPr kumimoji="1" lang="ja-JP" altLang="en-US" sz="18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（再払込日１２月末日）</a:t>
                      </a:r>
                      <a:endParaRPr kumimoji="1" lang="en-US" altLang="ja-JP" sz="1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　　・払込金の種別：</a:t>
                      </a:r>
                      <a:r>
                        <a:rPr kumimoji="1" lang="ja-JP" altLang="en-US" sz="1800" dirty="0">
                          <a:solidFill>
                            <a:srgbClr val="FF00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３０</a:t>
                      </a:r>
                      <a:r>
                        <a:rPr kumimoji="1" lang="ja-JP" altLang="en-US" sz="18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にチェック（</a:t>
                      </a:r>
                      <a:r>
                        <a:rPr kumimoji="1" lang="en-US" altLang="ja-JP" sz="18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※</a:t>
                      </a:r>
                      <a:r>
                        <a:rPr kumimoji="1" lang="ja-JP" altLang="en-US" sz="18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３３会費ではないので要注意）</a:t>
                      </a:r>
                      <a:endParaRPr kumimoji="1" lang="en-US" altLang="ja-JP" sz="1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　　・</a:t>
                      </a:r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振込手数料：</a:t>
                      </a:r>
                      <a:r>
                        <a:rPr kumimoji="1" lang="ja-JP" altLang="en-US" sz="1800" dirty="0">
                          <a:solidFill>
                            <a:srgbClr val="FF00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ＯＢ本人負担</a:t>
                      </a:r>
                      <a:r>
                        <a:rPr kumimoji="1" lang="ja-JP" altLang="en-US" sz="1800" dirty="0">
                          <a:solidFill>
                            <a:srgbClr val="0000CC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（５５円／回） </a:t>
                      </a:r>
                      <a:r>
                        <a:rPr kumimoji="1" lang="en-US" altLang="ja-JP" sz="1800" dirty="0">
                          <a:solidFill>
                            <a:srgbClr val="0000CC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※</a:t>
                      </a:r>
                      <a:r>
                        <a:rPr kumimoji="1" lang="ja-JP" altLang="en-US" sz="1800" dirty="0">
                          <a:solidFill>
                            <a:srgbClr val="0000CC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２０１９年１０月から変更となりました。</a:t>
                      </a:r>
                      <a:endParaRPr kumimoji="1" lang="en-US" altLang="ja-JP" sz="1800" dirty="0">
                        <a:solidFill>
                          <a:srgbClr val="0000CC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（３）用紙を窓口に提出して終了</a:t>
                      </a:r>
                      <a:endParaRPr kumimoji="1" lang="en-US" altLang="ja-JP" sz="1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542212"/>
                  </a:ext>
                </a:extLst>
              </a:tr>
            </a:tbl>
          </a:graphicData>
        </a:graphic>
      </p:graphicFrame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4304CEBA-81AA-4E4F-9EBC-85B18CE0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1350" y="3175"/>
            <a:ext cx="2057400" cy="365125"/>
          </a:xfrm>
        </p:spPr>
        <p:txBody>
          <a:bodyPr/>
          <a:lstStyle/>
          <a:p>
            <a:fld id="{088B35AA-4ED8-4B6B-8D21-22AEF26BA6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8DAA126-4692-4B5F-B507-2E18CD7DB474}"/>
              </a:ext>
            </a:extLst>
          </p:cNvPr>
          <p:cNvSpPr/>
          <p:nvPr/>
        </p:nvSpPr>
        <p:spPr>
          <a:xfrm>
            <a:off x="1446663" y="74553"/>
            <a:ext cx="6250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sz="2400" kern="1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軽易なＯＢ会費納入方法の紹介</a:t>
            </a:r>
            <a:endParaRPr lang="ja-JP" altLang="en-US" sz="2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B63A67-40EB-4629-998C-281CE67BB58E}"/>
              </a:ext>
            </a:extLst>
          </p:cNvPr>
          <p:cNvSpPr txBox="1"/>
          <p:nvPr/>
        </p:nvSpPr>
        <p:spPr>
          <a:xfrm>
            <a:off x="9405505" y="6225157"/>
            <a:ext cx="7665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Ｎ／Ｃ</a:t>
            </a:r>
          </a:p>
        </p:txBody>
      </p:sp>
    </p:spTree>
    <p:extLst>
      <p:ext uri="{BB962C8B-B14F-4D97-AF65-F5344CB8AC3E}">
        <p14:creationId xmlns:p14="http://schemas.microsoft.com/office/powerpoint/2010/main" val="878549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904875" y="63093"/>
            <a:ext cx="7334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sz="2400" kern="1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ＯＢ会費の自動振込の推進（申込書記入要領）</a:t>
            </a:r>
            <a:endParaRPr lang="ja-JP" altLang="en-US" sz="2400" dirty="0"/>
          </a:p>
        </p:txBody>
      </p: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22235DFF-8069-41BD-98CB-11B59FA11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1350" y="3175"/>
            <a:ext cx="2057400" cy="365125"/>
          </a:xfrm>
        </p:spPr>
        <p:txBody>
          <a:bodyPr/>
          <a:lstStyle/>
          <a:p>
            <a:fld id="{088B35AA-4ED8-4B6B-8D21-22AEF26BA6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F787426C-7262-4211-B81A-BE9877A7F6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7" b="17672"/>
          <a:stretch/>
        </p:blipFill>
        <p:spPr>
          <a:xfrm>
            <a:off x="148984" y="711199"/>
            <a:ext cx="4945530" cy="5684281"/>
          </a:xfrm>
          <a:prstGeom prst="rect">
            <a:avLst/>
          </a:prstGeom>
        </p:spPr>
      </p:pic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BCF765DA-10DF-47D1-8A72-CA4FF97AF1E5}"/>
              </a:ext>
            </a:extLst>
          </p:cNvPr>
          <p:cNvSpPr/>
          <p:nvPr/>
        </p:nvSpPr>
        <p:spPr>
          <a:xfrm>
            <a:off x="1208654" y="2082800"/>
            <a:ext cx="1955800" cy="3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rgbClr val="FF0000"/>
                </a:solidFill>
              </a:rPr>
              <a:t>防大　ラガー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FB120C0-6546-4AA6-9068-B205E1342F41}"/>
              </a:ext>
            </a:extLst>
          </p:cNvPr>
          <p:cNvSpPr/>
          <p:nvPr/>
        </p:nvSpPr>
        <p:spPr>
          <a:xfrm>
            <a:off x="1234394" y="1942601"/>
            <a:ext cx="1955800" cy="225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rgbClr val="FF0000"/>
                </a:solidFill>
              </a:rPr>
              <a:t>ﾎﾞｳﾀﾞｲ　　　ﾗｶﾞｰ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C88A12A7-6114-4A9C-AF7B-859D2215DBC0}"/>
              </a:ext>
            </a:extLst>
          </p:cNvPr>
          <p:cNvSpPr/>
          <p:nvPr/>
        </p:nvSpPr>
        <p:spPr>
          <a:xfrm>
            <a:off x="901700" y="1587001"/>
            <a:ext cx="3867150" cy="3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rgbClr val="FF0000"/>
                </a:solidFill>
              </a:rPr>
              <a:t>通帳に登録しているご自身の郵便番号・住所</a:t>
            </a:r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985D7FFF-2230-454C-AD58-08E9BAC80C52}"/>
              </a:ext>
            </a:extLst>
          </p:cNvPr>
          <p:cNvSpPr/>
          <p:nvPr/>
        </p:nvSpPr>
        <p:spPr>
          <a:xfrm>
            <a:off x="4133850" y="2092325"/>
            <a:ext cx="685800" cy="73560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FF0000"/>
                </a:solidFill>
              </a:rPr>
              <a:t>通帳</a:t>
            </a:r>
            <a:endParaRPr kumimoji="1" lang="en-US" altLang="ja-JP" sz="11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100" dirty="0">
                <a:solidFill>
                  <a:srgbClr val="FF0000"/>
                </a:solidFill>
              </a:rPr>
              <a:t>登録印</a:t>
            </a:r>
          </a:p>
        </p:txBody>
      </p:sp>
      <p:sp>
        <p:nvSpPr>
          <p:cNvPr id="42" name="左中かっこ 41">
            <a:extLst>
              <a:ext uri="{FF2B5EF4-FFF2-40B4-BE49-F238E27FC236}">
                <a16:creationId xmlns:a16="http://schemas.microsoft.com/office/drawing/2014/main" id="{EA438B2E-E798-461E-BFB6-AA30AA156900}"/>
              </a:ext>
            </a:extLst>
          </p:cNvPr>
          <p:cNvSpPr/>
          <p:nvPr/>
        </p:nvSpPr>
        <p:spPr>
          <a:xfrm rot="10800000">
            <a:off x="4978514" y="1435100"/>
            <a:ext cx="198664" cy="1657350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2F59926F-41AA-4D1C-B85F-D55B08F0F72B}"/>
              </a:ext>
            </a:extLst>
          </p:cNvPr>
          <p:cNvSpPr/>
          <p:nvPr/>
        </p:nvSpPr>
        <p:spPr>
          <a:xfrm>
            <a:off x="5279344" y="2002926"/>
            <a:ext cx="3867150" cy="587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rgbClr val="FF0000"/>
                </a:solidFill>
              </a:rPr>
              <a:t>ご自身の通帳に関わる事項</a:t>
            </a:r>
            <a:endParaRPr kumimoji="1" lang="en-US" altLang="ja-JP" sz="1400" b="1" dirty="0">
              <a:solidFill>
                <a:srgbClr val="FF0000"/>
              </a:solidFill>
            </a:endParaRPr>
          </a:p>
          <a:p>
            <a:r>
              <a:rPr lang="ja-JP" altLang="en-US" sz="1400" b="1" dirty="0">
                <a:solidFill>
                  <a:srgbClr val="FF0000"/>
                </a:solidFill>
              </a:rPr>
              <a:t>（各人で記載内容は異なります。）</a:t>
            </a:r>
            <a:endParaRPr kumimoji="1" lang="en-US" altLang="ja-JP" sz="1400" b="1" dirty="0">
              <a:solidFill>
                <a:srgbClr val="FF0000"/>
              </a:solidFill>
            </a:endParaRPr>
          </a:p>
        </p:txBody>
      </p:sp>
      <p:sp>
        <p:nvSpPr>
          <p:cNvPr id="44" name="左中かっこ 43">
            <a:extLst>
              <a:ext uri="{FF2B5EF4-FFF2-40B4-BE49-F238E27FC236}">
                <a16:creationId xmlns:a16="http://schemas.microsoft.com/office/drawing/2014/main" id="{A205329A-C200-4805-9C3E-8A3B3E972744}"/>
              </a:ext>
            </a:extLst>
          </p:cNvPr>
          <p:cNvSpPr/>
          <p:nvPr/>
        </p:nvSpPr>
        <p:spPr>
          <a:xfrm rot="10800000">
            <a:off x="4978514" y="3092450"/>
            <a:ext cx="198664" cy="1981199"/>
          </a:xfrm>
          <a:prstGeom prst="leftBrace">
            <a:avLst>
              <a:gd name="adj1" fmla="val 8333"/>
              <a:gd name="adj2" fmla="val 81490"/>
            </a:avLst>
          </a:prstGeom>
          <a:ln w="127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7D462EEA-143F-4C67-998F-F357231E85D1}"/>
              </a:ext>
            </a:extLst>
          </p:cNvPr>
          <p:cNvSpPr/>
          <p:nvPr/>
        </p:nvSpPr>
        <p:spPr>
          <a:xfrm>
            <a:off x="5279344" y="3021183"/>
            <a:ext cx="3318556" cy="884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rgbClr val="0000CC"/>
                </a:solidFill>
              </a:rPr>
              <a:t>共通して記載する事項</a:t>
            </a:r>
            <a:endParaRPr kumimoji="1" lang="en-US" altLang="ja-JP" sz="1400" b="1" dirty="0">
              <a:solidFill>
                <a:srgbClr val="0000CC"/>
              </a:solidFill>
            </a:endParaRPr>
          </a:p>
          <a:p>
            <a:r>
              <a:rPr lang="ja-JP" altLang="en-US" sz="1400" b="1" dirty="0">
                <a:solidFill>
                  <a:srgbClr val="0000CC"/>
                </a:solidFill>
              </a:rPr>
              <a:t>（記入例の通りに記載してください。）</a:t>
            </a:r>
            <a:endParaRPr lang="en-US" altLang="ja-JP" sz="1400" b="1" dirty="0">
              <a:solidFill>
                <a:srgbClr val="0000CC"/>
              </a:solidFill>
            </a:endParaRPr>
          </a:p>
          <a:p>
            <a:r>
              <a:rPr kumimoji="1" lang="ja-JP" altLang="en-US" sz="1400" b="1" dirty="0">
                <a:solidFill>
                  <a:srgbClr val="0000CC"/>
                </a:solidFill>
              </a:rPr>
              <a:t>Ｒ７．</a:t>
            </a:r>
            <a:r>
              <a:rPr lang="ja-JP" altLang="en-US" sz="1400" b="1" dirty="0">
                <a:solidFill>
                  <a:srgbClr val="0000CC"/>
                </a:solidFill>
              </a:rPr>
              <a:t>３</a:t>
            </a:r>
            <a:r>
              <a:rPr kumimoji="1" lang="ja-JP" altLang="en-US" sz="1400" b="1" dirty="0">
                <a:solidFill>
                  <a:srgbClr val="0000CC"/>
                </a:solidFill>
              </a:rPr>
              <a:t> ．２７現在</a:t>
            </a:r>
            <a:endParaRPr kumimoji="1" lang="en-US" altLang="ja-JP" sz="1400" b="1" dirty="0">
              <a:solidFill>
                <a:srgbClr val="0000CC"/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9D774A3-C11C-49D6-9375-A21C2ED7F3BE}"/>
              </a:ext>
            </a:extLst>
          </p:cNvPr>
          <p:cNvSpPr/>
          <p:nvPr/>
        </p:nvSpPr>
        <p:spPr>
          <a:xfrm>
            <a:off x="901700" y="3285627"/>
            <a:ext cx="3867150" cy="3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dirty="0">
                <a:solidFill>
                  <a:srgbClr val="0000CC"/>
                </a:solidFill>
              </a:rPr>
              <a:t>防衛</a:t>
            </a:r>
            <a:r>
              <a:rPr kumimoji="1" lang="ja-JP" altLang="en-US" sz="1200" b="1" dirty="0">
                <a:solidFill>
                  <a:srgbClr val="0000CC"/>
                </a:solidFill>
              </a:rPr>
              <a:t>大学校ラグビー部ＯＢ会</a:t>
            </a: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CB94F765-3CFC-48D0-8A76-AA83128500D0}"/>
              </a:ext>
            </a:extLst>
          </p:cNvPr>
          <p:cNvSpPr/>
          <p:nvPr/>
        </p:nvSpPr>
        <p:spPr>
          <a:xfrm>
            <a:off x="901700" y="3611312"/>
            <a:ext cx="3867150" cy="3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b="1" dirty="0">
                <a:solidFill>
                  <a:srgbClr val="0000CC"/>
                </a:solidFill>
              </a:rPr>
              <a:t>１０２８０－７１２２７８７１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1771B529-E360-4EBA-8FB3-6092AF22287C}"/>
              </a:ext>
            </a:extLst>
          </p:cNvPr>
          <p:cNvSpPr/>
          <p:nvPr/>
        </p:nvSpPr>
        <p:spPr>
          <a:xfrm>
            <a:off x="1003866" y="3884706"/>
            <a:ext cx="3867150" cy="3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b="1" dirty="0">
                <a:solidFill>
                  <a:srgbClr val="0000CC"/>
                </a:solidFill>
              </a:rPr>
              <a:t>Ｒ ８      ６　　　　</a:t>
            </a:r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44838F5-9E24-43AC-954D-8A32444722E5}"/>
              </a:ext>
            </a:extLst>
          </p:cNvPr>
          <p:cNvCxnSpPr/>
          <p:nvPr/>
        </p:nvCxnSpPr>
        <p:spPr>
          <a:xfrm>
            <a:off x="2647269" y="4052887"/>
            <a:ext cx="86406" cy="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1D861678-4C24-4CA1-A3A0-F47E3E224EB4}"/>
              </a:ext>
            </a:extLst>
          </p:cNvPr>
          <p:cNvCxnSpPr/>
          <p:nvPr/>
        </p:nvCxnSpPr>
        <p:spPr>
          <a:xfrm>
            <a:off x="2647269" y="4090987"/>
            <a:ext cx="86406" cy="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64EC9C14-1FCB-453B-917F-48A3E97572DE}"/>
              </a:ext>
            </a:extLst>
          </p:cNvPr>
          <p:cNvSpPr/>
          <p:nvPr/>
        </p:nvSpPr>
        <p:spPr>
          <a:xfrm>
            <a:off x="2913458" y="3973606"/>
            <a:ext cx="329179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b="1" dirty="0">
                <a:solidFill>
                  <a:srgbClr val="0000CC"/>
                </a:solidFill>
              </a:rPr>
              <a:t>　　　　</a:t>
            </a: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CEEA7403-7776-486D-9233-345C7CC35B43}"/>
              </a:ext>
            </a:extLst>
          </p:cNvPr>
          <p:cNvSpPr/>
          <p:nvPr/>
        </p:nvSpPr>
        <p:spPr>
          <a:xfrm>
            <a:off x="2703068" y="3877086"/>
            <a:ext cx="719478" cy="3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100" b="1" dirty="0">
                <a:solidFill>
                  <a:srgbClr val="0000CC"/>
                </a:solidFill>
              </a:rPr>
              <a:t>6</a:t>
            </a:r>
            <a:r>
              <a:rPr lang="ja-JP" altLang="en-US" sz="1100" b="1" dirty="0">
                <a:solidFill>
                  <a:srgbClr val="0000CC"/>
                </a:solidFill>
              </a:rPr>
              <a:t>月</a:t>
            </a:r>
            <a:r>
              <a:rPr lang="en-US" altLang="ja-JP" sz="1100" b="1" dirty="0">
                <a:solidFill>
                  <a:srgbClr val="0000CC"/>
                </a:solidFill>
              </a:rPr>
              <a:t>20</a:t>
            </a:r>
            <a:r>
              <a:rPr lang="ja-JP" altLang="en-US" sz="1100" b="1" dirty="0">
                <a:solidFill>
                  <a:srgbClr val="0000CC"/>
                </a:solidFill>
              </a:rPr>
              <a:t>日</a:t>
            </a:r>
            <a:r>
              <a:rPr kumimoji="1" lang="ja-JP" altLang="en-US" sz="1200" b="1" dirty="0">
                <a:solidFill>
                  <a:srgbClr val="0000CC"/>
                </a:solidFill>
              </a:rPr>
              <a:t>　　　　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4BCD9AC7-8B91-45F7-A7FE-185C920F3AEE}"/>
              </a:ext>
            </a:extLst>
          </p:cNvPr>
          <p:cNvSpPr/>
          <p:nvPr/>
        </p:nvSpPr>
        <p:spPr>
          <a:xfrm>
            <a:off x="3908032" y="3977163"/>
            <a:ext cx="301791" cy="170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b="1" dirty="0">
                <a:solidFill>
                  <a:srgbClr val="0000CC"/>
                </a:solidFill>
              </a:rPr>
              <a:t>　　　　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684BE978-D20A-49CF-884E-60D272C2917A}"/>
              </a:ext>
            </a:extLst>
          </p:cNvPr>
          <p:cNvSpPr/>
          <p:nvPr/>
        </p:nvSpPr>
        <p:spPr>
          <a:xfrm>
            <a:off x="3666665" y="3868449"/>
            <a:ext cx="858066" cy="3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900" b="1" dirty="0">
                <a:solidFill>
                  <a:srgbClr val="0000CC"/>
                </a:solidFill>
              </a:rPr>
              <a:t>12</a:t>
            </a:r>
            <a:r>
              <a:rPr lang="ja-JP" altLang="en-US" sz="900" b="1" dirty="0">
                <a:solidFill>
                  <a:srgbClr val="0000CC"/>
                </a:solidFill>
              </a:rPr>
              <a:t>月末日</a:t>
            </a:r>
            <a:r>
              <a:rPr kumimoji="1" lang="ja-JP" altLang="en-US" sz="1200" b="1" dirty="0">
                <a:solidFill>
                  <a:srgbClr val="0000CC"/>
                </a:solidFill>
              </a:rPr>
              <a:t>　　　　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0FEE7156-F1C5-41D6-B1EA-19955679B2AA}"/>
              </a:ext>
            </a:extLst>
          </p:cNvPr>
          <p:cNvSpPr/>
          <p:nvPr/>
        </p:nvSpPr>
        <p:spPr>
          <a:xfrm>
            <a:off x="4037783" y="4543193"/>
            <a:ext cx="858066" cy="3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b="1" dirty="0">
                <a:solidFill>
                  <a:srgbClr val="0000CC"/>
                </a:solidFill>
              </a:rPr>
              <a:t>✔</a:t>
            </a:r>
            <a:r>
              <a:rPr kumimoji="1" lang="ja-JP" altLang="en-US" sz="1200" b="1" dirty="0">
                <a:solidFill>
                  <a:srgbClr val="0000CC"/>
                </a:solidFill>
              </a:rPr>
              <a:t>　　　　</a:t>
            </a: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85CE5A81-CF4A-47CE-8185-7C84DFCE243F}"/>
              </a:ext>
            </a:extLst>
          </p:cNvPr>
          <p:cNvSpPr/>
          <p:nvPr/>
        </p:nvSpPr>
        <p:spPr>
          <a:xfrm>
            <a:off x="2533126" y="3762756"/>
            <a:ext cx="314692" cy="3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900" b="1" dirty="0">
                <a:solidFill>
                  <a:srgbClr val="0000CC"/>
                </a:solidFill>
              </a:rPr>
              <a:t>年</a:t>
            </a:r>
            <a:r>
              <a:rPr kumimoji="1" lang="ja-JP" altLang="en-US" sz="1200" b="1" dirty="0">
                <a:solidFill>
                  <a:srgbClr val="0000CC"/>
                </a:solidFill>
              </a:rPr>
              <a:t>　　　　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69D2059D-DE5B-46A6-9B5F-9A285CD8AB26}"/>
              </a:ext>
            </a:extLst>
          </p:cNvPr>
          <p:cNvSpPr/>
          <p:nvPr/>
        </p:nvSpPr>
        <p:spPr>
          <a:xfrm>
            <a:off x="1940607" y="2327275"/>
            <a:ext cx="1986475" cy="3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b="1" dirty="0">
                <a:solidFill>
                  <a:srgbClr val="FF0000"/>
                </a:solidFill>
              </a:rPr>
              <a:t>０</a:t>
            </a:r>
            <a:r>
              <a:rPr lang="ja-JP" altLang="en-US" sz="1200" b="1" dirty="0">
                <a:solidFill>
                  <a:srgbClr val="FF0000"/>
                </a:solidFill>
              </a:rPr>
              <a:t>０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０　</a:t>
            </a:r>
            <a:r>
              <a:rPr lang="ja-JP" altLang="en-US" sz="1200" b="1" dirty="0">
                <a:solidFill>
                  <a:srgbClr val="FF0000"/>
                </a:solidFill>
              </a:rPr>
              <a:t>１２３４　５６７８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4B1A0D32-5F20-46B1-B9AF-1E7E518458F8}"/>
              </a:ext>
            </a:extLst>
          </p:cNvPr>
          <p:cNvSpPr/>
          <p:nvPr/>
        </p:nvSpPr>
        <p:spPr>
          <a:xfrm>
            <a:off x="1049306" y="2679584"/>
            <a:ext cx="2982378" cy="3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rgbClr val="FF0000"/>
                </a:solidFill>
              </a:rPr>
              <a:t>２  ３   ４　　　　 </a:t>
            </a:r>
            <a:r>
              <a:rPr lang="ja-JP" altLang="en-US" sz="1400" b="1" dirty="0">
                <a:solidFill>
                  <a:srgbClr val="FF0000"/>
                </a:solidFill>
              </a:rPr>
              <a:t>１   ２  ３   ４  ５  ６  ７   ８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5086E43B-11D6-4036-BFDB-2E975ECF00DB}"/>
              </a:ext>
            </a:extLst>
          </p:cNvPr>
          <p:cNvCxnSpPr>
            <a:cxnSpLocks/>
            <a:stCxn id="55" idx="1"/>
          </p:cNvCxnSpPr>
          <p:nvPr/>
        </p:nvCxnSpPr>
        <p:spPr>
          <a:xfrm flipH="1">
            <a:off x="3666665" y="4720993"/>
            <a:ext cx="371118" cy="352656"/>
          </a:xfrm>
          <a:prstGeom prst="straightConnector1">
            <a:avLst/>
          </a:prstGeom>
          <a:ln>
            <a:solidFill>
              <a:srgbClr val="0000C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DAF5F52-3D9A-4E4B-A154-F1FD681C41EB}"/>
              </a:ext>
            </a:extLst>
          </p:cNvPr>
          <p:cNvSpPr txBox="1"/>
          <p:nvPr/>
        </p:nvSpPr>
        <p:spPr>
          <a:xfrm>
            <a:off x="3330871" y="5041665"/>
            <a:ext cx="194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rgbClr val="0000CC"/>
                </a:solidFill>
              </a:rPr>
              <a:t>３０枠内にチェック！</a:t>
            </a: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0F9699E2-7B16-4E74-9983-56F0E8EC1212}"/>
              </a:ext>
            </a:extLst>
          </p:cNvPr>
          <p:cNvSpPr/>
          <p:nvPr/>
        </p:nvSpPr>
        <p:spPr>
          <a:xfrm>
            <a:off x="979883" y="5365229"/>
            <a:ext cx="3839767" cy="905165"/>
          </a:xfrm>
          <a:prstGeom prst="rect">
            <a:avLst/>
          </a:prstGeom>
          <a:solidFill>
            <a:schemeClr val="bg1">
              <a:lumMod val="75000"/>
              <a:alpha val="7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記入しない</a:t>
            </a:r>
          </a:p>
        </p:txBody>
      </p:sp>
      <p:graphicFrame>
        <p:nvGraphicFramePr>
          <p:cNvPr id="62" name="表 61">
            <a:extLst>
              <a:ext uri="{FF2B5EF4-FFF2-40B4-BE49-F238E27FC236}">
                <a16:creationId xmlns:a16="http://schemas.microsoft.com/office/drawing/2014/main" id="{5C3C941E-0BA9-40B0-9C47-9EC5E829B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645816"/>
              </p:ext>
            </p:extLst>
          </p:nvPr>
        </p:nvGraphicFramePr>
        <p:xfrm>
          <a:off x="5213589" y="4052886"/>
          <a:ext cx="3795939" cy="2217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5939">
                  <a:extLst>
                    <a:ext uri="{9D8B030D-6E8A-4147-A177-3AD203B41FA5}">
                      <a16:colId xmlns:a16="http://schemas.microsoft.com/office/drawing/2014/main" val="517081437"/>
                    </a:ext>
                  </a:extLst>
                </a:gridCol>
              </a:tblGrid>
              <a:tr h="36724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よくある誤り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51207"/>
                  </a:ext>
                </a:extLst>
              </a:tr>
              <a:tr h="1850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１　</a:t>
                      </a:r>
                      <a:r>
                        <a:rPr lang="ja-JP" altLang="en-US" sz="1400" dirty="0">
                          <a:solidFill>
                            <a:schemeClr val="tx1"/>
                          </a:solidFill>
                        </a:rPr>
                        <a:t>申請用紙に押印されている印鑑と、通帳登</a:t>
                      </a:r>
                      <a:endParaRPr lang="en-US" altLang="ja-JP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dirty="0">
                          <a:solidFill>
                            <a:schemeClr val="tx1"/>
                          </a:solidFill>
                        </a:rPr>
                        <a:t>　録されている</a:t>
                      </a:r>
                      <a:r>
                        <a:rPr lang="ja-JP" altLang="en-US" sz="1400" dirty="0">
                          <a:solidFill>
                            <a:srgbClr val="FF0000"/>
                          </a:solidFill>
                        </a:rPr>
                        <a:t>印鑑</a:t>
                      </a:r>
                      <a:r>
                        <a:rPr lang="ja-JP" altLang="en-US" sz="1400" dirty="0">
                          <a:solidFill>
                            <a:schemeClr val="tx1"/>
                          </a:solidFill>
                        </a:rPr>
                        <a:t>が</a:t>
                      </a:r>
                      <a:r>
                        <a:rPr lang="ja-JP" altLang="en-US" sz="1400" dirty="0">
                          <a:solidFill>
                            <a:srgbClr val="FF0000"/>
                          </a:solidFill>
                        </a:rPr>
                        <a:t>違う</a:t>
                      </a:r>
                      <a:r>
                        <a:rPr lang="ja-JP" altLang="en-US" sz="1400" dirty="0">
                          <a:solidFill>
                            <a:schemeClr val="tx1"/>
                          </a:solidFill>
                        </a:rPr>
                        <a:t>。</a:t>
                      </a:r>
                      <a:endParaRPr lang="en-US" altLang="ja-JP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２　</a:t>
                      </a:r>
                      <a:r>
                        <a:rPr lang="ja-JP" altLang="en-US" sz="1400" dirty="0"/>
                        <a:t>払込先（防大ラグビー部ＯＢ会）の</a:t>
                      </a:r>
                      <a:r>
                        <a:rPr lang="ja-JP" altLang="en-US" sz="1400" dirty="0">
                          <a:solidFill>
                            <a:srgbClr val="FF0000"/>
                          </a:solidFill>
                        </a:rPr>
                        <a:t>口座番号</a:t>
                      </a:r>
                      <a:endParaRPr lang="en-US" altLang="ja-JP" sz="140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dirty="0">
                          <a:solidFill>
                            <a:srgbClr val="FF0000"/>
                          </a:solidFill>
                        </a:rPr>
                        <a:t>　</a:t>
                      </a:r>
                      <a:r>
                        <a:rPr lang="ja-JP" altLang="en-US" sz="1400" dirty="0">
                          <a:solidFill>
                            <a:schemeClr val="tx1"/>
                          </a:solidFill>
                        </a:rPr>
                        <a:t>が</a:t>
                      </a:r>
                      <a:r>
                        <a:rPr lang="ja-JP" altLang="en-US" sz="1400" dirty="0">
                          <a:solidFill>
                            <a:srgbClr val="FF0000"/>
                          </a:solidFill>
                        </a:rPr>
                        <a:t>違う</a:t>
                      </a:r>
                      <a:r>
                        <a:rPr lang="ja-JP" altLang="en-US" sz="1400" dirty="0">
                          <a:solidFill>
                            <a:schemeClr val="tx1"/>
                          </a:solidFill>
                        </a:rPr>
                        <a:t>。</a:t>
                      </a:r>
                      <a:endParaRPr lang="en-US" altLang="ja-JP" sz="140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３　払込金の種別が違う。</a:t>
                      </a:r>
                      <a:r>
                        <a:rPr lang="ja-JP" altLang="en-US" sz="1400" dirty="0">
                          <a:solidFill>
                            <a:srgbClr val="FF0000"/>
                          </a:solidFill>
                        </a:rPr>
                        <a:t>正：「</a:t>
                      </a:r>
                      <a:r>
                        <a:rPr lang="en-US" altLang="ja-JP" sz="1400" dirty="0">
                          <a:solidFill>
                            <a:srgbClr val="FF0000"/>
                          </a:solidFill>
                        </a:rPr>
                        <a:t>30</a:t>
                      </a:r>
                      <a:r>
                        <a:rPr lang="ja-JP" altLang="en-US" sz="1400" dirty="0">
                          <a:solidFill>
                            <a:srgbClr val="FF0000"/>
                          </a:solidFill>
                        </a:rPr>
                        <a:t>」　誤：「</a:t>
                      </a:r>
                      <a:r>
                        <a:rPr lang="en-US" altLang="ja-JP" sz="1400" dirty="0">
                          <a:solidFill>
                            <a:srgbClr val="FF0000"/>
                          </a:solidFill>
                        </a:rPr>
                        <a:t>33</a:t>
                      </a:r>
                      <a:r>
                        <a:rPr lang="ja-JP" altLang="en-US" sz="1400" dirty="0">
                          <a:solidFill>
                            <a:srgbClr val="FF0000"/>
                          </a:solidFill>
                        </a:rPr>
                        <a:t>」</a:t>
                      </a:r>
                      <a:endParaRPr lang="en-US" altLang="ja-JP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8154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711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1446663" y="74553"/>
            <a:ext cx="6250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ja-JP" sz="2400" kern="1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ICRC</a:t>
            </a:r>
            <a:r>
              <a:rPr lang="ja-JP" altLang="en-US" sz="2400" kern="1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寄付金について</a:t>
            </a:r>
            <a:endParaRPr lang="ja-JP" altLang="en-US" sz="2400" dirty="0"/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4304CEBA-81AA-4E4F-9EBC-85B18CE0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1350" y="3175"/>
            <a:ext cx="2057400" cy="365125"/>
          </a:xfrm>
        </p:spPr>
        <p:txBody>
          <a:bodyPr/>
          <a:lstStyle/>
          <a:p>
            <a:fld id="{088B35AA-4ED8-4B6B-8D21-22AEF26BA6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321EEBE0-FCEC-7BD3-02A4-69ED24277F1A}"/>
              </a:ext>
            </a:extLst>
          </p:cNvPr>
          <p:cNvGraphicFramePr>
            <a:graphicFrameLocks noGrp="1"/>
          </p:cNvGraphicFramePr>
          <p:nvPr/>
        </p:nvGraphicFramePr>
        <p:xfrm>
          <a:off x="187305" y="702501"/>
          <a:ext cx="8769390" cy="566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9390">
                  <a:extLst>
                    <a:ext uri="{9D8B030D-6E8A-4147-A177-3AD203B41FA5}">
                      <a16:colId xmlns:a16="http://schemas.microsoft.com/office/drawing/2014/main" val="862327199"/>
                    </a:ext>
                  </a:extLst>
                </a:gridCol>
              </a:tblGrid>
              <a:tr h="34087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現役支援のためのＩＣＲＣ寄付金の納入方法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59084"/>
                  </a:ext>
                </a:extLst>
              </a:tr>
              <a:tr h="4942636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１　趣　旨</a:t>
                      </a:r>
                      <a:endParaRPr kumimoji="1" lang="en-US" altLang="ja-JP" sz="1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solidFill>
                            <a:srgbClr val="FF00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　　</a:t>
                      </a:r>
                      <a:r>
                        <a:rPr kumimoji="1" lang="ja-JP" altLang="en-US" dirty="0"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</a:rPr>
                        <a:t>事務局で管理し、２０２７年度オーストラリアにて行われるＩＣＲＣ開催時に現役支援のため運用するため、寄付金を集うもの</a:t>
                      </a:r>
                      <a:endParaRPr kumimoji="1" lang="en-US" altLang="ja-JP" dirty="0">
                        <a:latin typeface="HGSｺﾞｼｯｸE" panose="020B0900000000000000" pitchFamily="50" charset="-128"/>
                        <a:ea typeface="HGSｺﾞｼｯｸE" panose="020B0900000000000000" pitchFamily="50" charset="-128"/>
                      </a:endParaRPr>
                    </a:p>
                    <a:p>
                      <a:pPr algn="l"/>
                      <a:endParaRPr kumimoji="1" lang="en-US" altLang="ja-JP" sz="1800" dirty="0">
                        <a:solidFill>
                          <a:srgbClr val="FF00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２　振込方法</a:t>
                      </a:r>
                      <a:endParaRPr kumimoji="1" lang="en-US" altLang="ja-JP" sz="1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　○みずほ銀行</a:t>
                      </a:r>
                      <a:endParaRPr kumimoji="1" lang="en-US" altLang="ja-JP" sz="1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　　横須賀支店（店番号３９０）普通預金　口座番号１３５３７８５　</a:t>
                      </a:r>
                      <a:endParaRPr kumimoji="1" lang="en-US" altLang="ja-JP" sz="1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　　防衛大学校ラグビー部ＯＢ会</a:t>
                      </a:r>
                    </a:p>
                    <a:p>
                      <a:pPr algn="l"/>
                      <a:endParaRPr kumimoji="1" lang="en-US" altLang="ja-JP" sz="1800" dirty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　〇ゆうちょ銀行</a:t>
                      </a:r>
                      <a:endParaRPr kumimoji="1" lang="en-US" altLang="ja-JP" sz="1800" dirty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　　（１）総合口座（ＡＴＭから送金）</a:t>
                      </a:r>
                    </a:p>
                    <a:p>
                      <a:pPr algn="l"/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　　　　口座名義：防衛大学校ラグビー部ＯＢ会</a:t>
                      </a:r>
                    </a:p>
                    <a:p>
                      <a:pPr algn="l"/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　　　　ゆうちょ銀行の場合：記号１０２８０　番号７１２２７８７１</a:t>
                      </a:r>
                    </a:p>
                    <a:p>
                      <a:pPr algn="l"/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　　（２）他金融機関の場合：店名・店番０２８　普通預金　口座番号７１２２７８７</a:t>
                      </a:r>
                      <a:endParaRPr kumimoji="1" lang="en-US" altLang="ja-JP" sz="1800" dirty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　　（３）振替口座（窓口による手続き）　加入者名：防衛大学校ラグビー部ＯＢ会</a:t>
                      </a:r>
                    </a:p>
                    <a:p>
                      <a:pPr algn="l"/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　　　　　口座番号：００２７０－０－１４８６０</a:t>
                      </a:r>
                    </a:p>
                    <a:p>
                      <a:pPr algn="l"/>
                      <a:endParaRPr kumimoji="1" lang="en-US" altLang="ja-JP" sz="1800" dirty="0">
                        <a:solidFill>
                          <a:srgbClr val="FF00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solidFill>
                            <a:srgbClr val="FF0000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　入金の際は、件名をＩＣＲＣ 期別・お名前を記入ください。</a:t>
                      </a:r>
                    </a:p>
                    <a:p>
                      <a:pPr algn="l"/>
                      <a:endParaRPr kumimoji="1" lang="en-US" altLang="ja-JP" sz="1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542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247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11595</TotalTime>
  <Words>706</Words>
  <Application>Microsoft Office PowerPoint</Application>
  <PresentationFormat>画面に合わせる (4:3)</PresentationFormat>
  <Paragraphs>95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HGPｺﾞｼｯｸE</vt:lpstr>
      <vt:lpstr>HGSｺﾞｼｯｸE</vt:lpstr>
      <vt:lpstr>ＭＳ 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Administrator</dc:creator>
  <cp:lastModifiedBy>服﨑　誠司</cp:lastModifiedBy>
  <cp:revision>1112</cp:revision>
  <cp:lastPrinted>2025-03-05T01:57:06Z</cp:lastPrinted>
  <dcterms:created xsi:type="dcterms:W3CDTF">2016-11-24T01:50:26Z</dcterms:created>
  <dcterms:modified xsi:type="dcterms:W3CDTF">2026-04-16T07:48:24Z</dcterms:modified>
</cp:coreProperties>
</file>